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Montserrat ExtraLight"/>
      <p:regular r:id="rId31"/>
      <p:bold r:id="rId32"/>
      <p:italic r:id="rId33"/>
      <p:boldItalic r:id="rId34"/>
    </p:embeddedFont>
    <p:embeddedFont>
      <p:font typeface="Montserrat ExtraBold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ExtraLight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ExtraLight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ExtraLight-bold.fntdata"/><Relationship Id="rId13" Type="http://schemas.openxmlformats.org/officeDocument/2006/relationships/slide" Target="slides/slide9.xml"/><Relationship Id="rId35" Type="http://schemas.openxmlformats.org/officeDocument/2006/relationships/font" Target="fonts/MontserratExtraBold-bold.fntdata"/><Relationship Id="rId12" Type="http://schemas.openxmlformats.org/officeDocument/2006/relationships/slide" Target="slides/slide8.xml"/><Relationship Id="rId34" Type="http://schemas.openxmlformats.org/officeDocument/2006/relationships/font" Target="fonts/MontserratExtraLight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MontserratExtraBold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f19e0eb3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f19e0eb3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f19e0eb3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f19e0eb3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f19e0eb3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f19e0eb3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f19e0eb3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af19e0eb3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f19e0eb3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f19e0eb3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f19e0eb3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f19e0eb3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f19e0eb3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f19e0eb3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f19e0eb3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f19e0eb3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dacd2274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dacd2274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dacd2274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dacd2274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Its’ always better to add multiple assertions to a single command instead of multiple lines of code. Cypress runs a progression of async lifecycle occasions that reset state between tests. Resetting tests is much slower than including more statements</a:t>
            </a:r>
            <a:endParaRPr sz="8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f19e0eb3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f19e0eb3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f19e0eb3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f19e0eb3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f19e0eb3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f19e0eb3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Baseurl should be set up in </a:t>
            </a:r>
            <a:r>
              <a:rPr lang="en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cypress.json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file instead of passing the URL to commands like cy.visit(“https://instapage.com/”) and cy.request(“https://instapage.com/”).</a:t>
            </a:r>
            <a:endParaRPr sz="7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f19e0eb3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f19e0eb3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f19e0eb3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f19e0eb3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f19e0eb3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f19e0eb3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cypress.io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Relationship Id="rId6" Type="http://schemas.openxmlformats.org/officeDocument/2006/relationships/slide" Target="/ppt/slides/slide12.xml"/><Relationship Id="rId7" Type="http://schemas.openxmlformats.org/officeDocument/2006/relationships/slide" Target="/ppt/slides/slide1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cypress.io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4088400" y="467880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Gustavo Souza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941650" y="3239950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B</a:t>
            </a: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est practices of automation in Cypress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Object Model.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36" name="Google Shape;236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37" name="Google Shape;237;p45"/>
          <p:cNvSpPr txBox="1"/>
          <p:nvPr>
            <p:ph idx="4294967295" type="subTitle"/>
          </p:nvPr>
        </p:nvSpPr>
        <p:spPr>
          <a:xfrm>
            <a:off x="4088400" y="467880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Gustavo Souza</a:t>
            </a:r>
            <a:endParaRPr/>
          </a:p>
        </p:txBody>
      </p:sp>
      <p:sp>
        <p:nvSpPr>
          <p:cNvPr id="238" name="Google Shape;238;p45"/>
          <p:cNvSpPr txBox="1"/>
          <p:nvPr>
            <p:ph idx="1" type="body"/>
          </p:nvPr>
        </p:nvSpPr>
        <p:spPr>
          <a:xfrm>
            <a:off x="938500" y="9125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/>
              <a:t>Not recommended practice:  Actions/functions in the same file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45"/>
          <p:cNvPicPr preferRelativeResize="0"/>
          <p:nvPr/>
        </p:nvPicPr>
        <p:blipFill rotWithShape="1">
          <a:blip r:embed="rId3">
            <a:alphaModFix/>
          </a:blip>
          <a:srcRect b="6393" l="7672" r="0" t="0"/>
          <a:stretch/>
        </p:blipFill>
        <p:spPr>
          <a:xfrm>
            <a:off x="1026200" y="1657800"/>
            <a:ext cx="4629300" cy="2430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Object Model.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45" name="Google Shape;245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46" name="Google Shape;246;p46"/>
          <p:cNvSpPr txBox="1"/>
          <p:nvPr>
            <p:ph idx="4294967295" type="subTitle"/>
          </p:nvPr>
        </p:nvSpPr>
        <p:spPr>
          <a:xfrm>
            <a:off x="4088400" y="467880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Gustavo Souza</a:t>
            </a:r>
            <a:endParaRPr/>
          </a:p>
        </p:txBody>
      </p:sp>
      <p:sp>
        <p:nvSpPr>
          <p:cNvPr id="247" name="Google Shape;247;p46"/>
          <p:cNvSpPr txBox="1"/>
          <p:nvPr>
            <p:ph idx="1" type="body"/>
          </p:nvPr>
        </p:nvSpPr>
        <p:spPr>
          <a:xfrm>
            <a:off x="938500" y="9125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/>
              <a:t>Best</a:t>
            </a:r>
            <a:r>
              <a:rPr lang="en"/>
              <a:t> practice:  Actions</a:t>
            </a:r>
            <a:r>
              <a:rPr lang="en"/>
              <a:t> Best practice: Storing objects and functions in the same file for the same feature/behavior.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46"/>
          <p:cNvPicPr preferRelativeResize="0"/>
          <p:nvPr/>
        </p:nvPicPr>
        <p:blipFill rotWithShape="1">
          <a:blip r:embed="rId3">
            <a:alphaModFix/>
          </a:blip>
          <a:srcRect b="0" l="5820" r="0" t="0"/>
          <a:stretch/>
        </p:blipFill>
        <p:spPr>
          <a:xfrm>
            <a:off x="1026200" y="1898475"/>
            <a:ext cx="4541600" cy="1885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Reusable functions.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54" name="Google Shape;254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55" name="Google Shape;255;p47"/>
          <p:cNvSpPr txBox="1"/>
          <p:nvPr>
            <p:ph idx="4294967295" type="subTitle"/>
          </p:nvPr>
        </p:nvSpPr>
        <p:spPr>
          <a:xfrm>
            <a:off x="4088400" y="467880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Gustavo Souza</a:t>
            </a:r>
            <a:endParaRPr/>
          </a:p>
        </p:txBody>
      </p:sp>
      <p:sp>
        <p:nvSpPr>
          <p:cNvPr id="256" name="Google Shape;256;p47"/>
          <p:cNvSpPr txBox="1"/>
          <p:nvPr>
            <p:ph idx="1" type="body"/>
          </p:nvPr>
        </p:nvSpPr>
        <p:spPr>
          <a:xfrm>
            <a:off x="938500" y="9125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/>
              <a:t>Automation is more about reusability &amp;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"Do not reinvent the wheel'' principle.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Reusable functions.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62" name="Google Shape;262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63" name="Google Shape;263;p48"/>
          <p:cNvSpPr txBox="1"/>
          <p:nvPr>
            <p:ph idx="4294967295" type="subTitle"/>
          </p:nvPr>
        </p:nvSpPr>
        <p:spPr>
          <a:xfrm>
            <a:off x="4088400" y="467880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Gustavo Souza</a:t>
            </a:r>
            <a:endParaRPr/>
          </a:p>
        </p:txBody>
      </p:sp>
      <p:sp>
        <p:nvSpPr>
          <p:cNvPr id="264" name="Google Shape;264;p48"/>
          <p:cNvSpPr txBox="1"/>
          <p:nvPr>
            <p:ph idx="1" type="body"/>
          </p:nvPr>
        </p:nvSpPr>
        <p:spPr>
          <a:xfrm>
            <a:off x="938500" y="9125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/>
              <a:t>Not recommended practice: code duplication for the same validation.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8"/>
          <p:cNvPicPr preferRelativeResize="0"/>
          <p:nvPr/>
        </p:nvPicPr>
        <p:blipFill rotWithShape="1">
          <a:blip r:embed="rId3">
            <a:alphaModFix/>
          </a:blip>
          <a:srcRect b="0" l="11221" r="0" t="0"/>
          <a:stretch/>
        </p:blipFill>
        <p:spPr>
          <a:xfrm>
            <a:off x="1026200" y="1686075"/>
            <a:ext cx="4541601" cy="991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Reusable functions.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71" name="Google Shape;271;p4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72" name="Google Shape;272;p49"/>
          <p:cNvSpPr txBox="1"/>
          <p:nvPr>
            <p:ph idx="4294967295" type="subTitle"/>
          </p:nvPr>
        </p:nvSpPr>
        <p:spPr>
          <a:xfrm>
            <a:off x="4088400" y="467880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Gustavo Souza</a:t>
            </a:r>
            <a:endParaRPr/>
          </a:p>
        </p:txBody>
      </p:sp>
      <p:sp>
        <p:nvSpPr>
          <p:cNvPr id="273" name="Google Shape;273;p49"/>
          <p:cNvSpPr txBox="1"/>
          <p:nvPr>
            <p:ph idx="1" type="body"/>
          </p:nvPr>
        </p:nvSpPr>
        <p:spPr>
          <a:xfrm>
            <a:off x="938500" y="9125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/>
              <a:t>Best Practice: Write once then call multiple times.</a:t>
            </a:r>
            <a:endParaRPr sz="9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/>
              <a:t>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9"/>
          <p:cNvPicPr preferRelativeResize="0"/>
          <p:nvPr/>
        </p:nvPicPr>
        <p:blipFill rotWithShape="1">
          <a:blip r:embed="rId3">
            <a:alphaModFix/>
          </a:blip>
          <a:srcRect b="18652" l="13156" r="0" t="0"/>
          <a:stretch/>
        </p:blipFill>
        <p:spPr>
          <a:xfrm>
            <a:off x="1026200" y="1606700"/>
            <a:ext cx="4541601" cy="1111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/>
          <p:nvPr>
            <p:ph idx="1" type="body"/>
          </p:nvPr>
        </p:nvSpPr>
        <p:spPr>
          <a:xfrm>
            <a:off x="938500" y="9125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/>
              <a:t>Helpful to handle the assertion in the multiples texts displaying on the page.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5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Constants.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/>
          <p:nvPr>
            <p:ph idx="4294967295" type="subTitle"/>
          </p:nvPr>
        </p:nvSpPr>
        <p:spPr>
          <a:xfrm>
            <a:off x="4088400" y="467880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Gustavo Souza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1"/>
          <p:cNvSpPr txBox="1"/>
          <p:nvPr>
            <p:ph idx="1" type="body"/>
          </p:nvPr>
        </p:nvSpPr>
        <p:spPr>
          <a:xfrm>
            <a:off x="938500" y="9125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/>
              <a:t>Not recommended practice: </a:t>
            </a:r>
            <a:r>
              <a:rPr lang="en"/>
              <a:t>Use the explicit text to validation.</a:t>
            </a:r>
            <a:endParaRPr/>
          </a:p>
        </p:txBody>
      </p:sp>
      <p:sp>
        <p:nvSpPr>
          <p:cNvPr id="288" name="Google Shape;288;p5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Constants</a:t>
            </a:r>
            <a:r>
              <a:rPr lang="en"/>
              <a:t>.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89" name="Google Shape;289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90" name="Google Shape;290;p51"/>
          <p:cNvSpPr txBox="1"/>
          <p:nvPr>
            <p:ph idx="4294967295" type="subTitle"/>
          </p:nvPr>
        </p:nvSpPr>
        <p:spPr>
          <a:xfrm>
            <a:off x="4088400" y="467880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Gustavo Souza</a:t>
            </a:r>
            <a:endParaRPr/>
          </a:p>
        </p:txBody>
      </p:sp>
      <p:pic>
        <p:nvPicPr>
          <p:cNvPr id="291" name="Google Shape;291;p51"/>
          <p:cNvPicPr preferRelativeResize="0"/>
          <p:nvPr/>
        </p:nvPicPr>
        <p:blipFill rotWithShape="1">
          <a:blip r:embed="rId3">
            <a:alphaModFix/>
          </a:blip>
          <a:srcRect b="0" l="7347" r="0" t="0"/>
          <a:stretch/>
        </p:blipFill>
        <p:spPr>
          <a:xfrm>
            <a:off x="1026200" y="1528469"/>
            <a:ext cx="4541601" cy="1091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idx="1" type="body"/>
          </p:nvPr>
        </p:nvSpPr>
        <p:spPr>
          <a:xfrm>
            <a:off x="938500" y="9125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/>
              <a:t>Best</a:t>
            </a:r>
            <a:r>
              <a:rPr lang="en"/>
              <a:t> practice: </a:t>
            </a:r>
            <a:r>
              <a:rPr lang="en"/>
              <a:t>store all strings/text from the page and call them in scripts.</a:t>
            </a:r>
            <a:endParaRPr/>
          </a:p>
        </p:txBody>
      </p:sp>
      <p:sp>
        <p:nvSpPr>
          <p:cNvPr id="297" name="Google Shape;297;p5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Constants</a:t>
            </a:r>
            <a:r>
              <a:rPr lang="en"/>
              <a:t>.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98" name="Google Shape;298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99" name="Google Shape;299;p52"/>
          <p:cNvSpPr txBox="1"/>
          <p:nvPr>
            <p:ph idx="4294967295" type="subTitle"/>
          </p:nvPr>
        </p:nvSpPr>
        <p:spPr>
          <a:xfrm>
            <a:off x="4088400" y="467880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Gustavo Souza</a:t>
            </a:r>
            <a:endParaRPr/>
          </a:p>
        </p:txBody>
      </p:sp>
      <p:pic>
        <p:nvPicPr>
          <p:cNvPr id="300" name="Google Shape;300;p52"/>
          <p:cNvPicPr preferRelativeResize="0"/>
          <p:nvPr/>
        </p:nvPicPr>
        <p:blipFill rotWithShape="1">
          <a:blip r:embed="rId3">
            <a:alphaModFix/>
          </a:blip>
          <a:srcRect b="0" l="6138" r="0" t="0"/>
          <a:stretch/>
        </p:blipFill>
        <p:spPr>
          <a:xfrm>
            <a:off x="1026200" y="1553369"/>
            <a:ext cx="4541599" cy="889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>
            <p:ph idx="1" type="subTitle"/>
          </p:nvPr>
        </p:nvSpPr>
        <p:spPr>
          <a:xfrm>
            <a:off x="4088400" y="467880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Gustavo Souza</a:t>
            </a:r>
            <a:endParaRPr/>
          </a:p>
        </p:txBody>
      </p:sp>
      <p:sp>
        <p:nvSpPr>
          <p:cNvPr id="306" name="Google Shape;306;p53"/>
          <p:cNvSpPr txBox="1"/>
          <p:nvPr>
            <p:ph idx="4294967295" type="title"/>
          </p:nvPr>
        </p:nvSpPr>
        <p:spPr>
          <a:xfrm>
            <a:off x="2328670" y="541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cxnSp>
        <p:nvCxnSpPr>
          <p:cNvPr id="307" name="Google Shape;307;p53"/>
          <p:cNvCxnSpPr/>
          <p:nvPr/>
        </p:nvCxnSpPr>
        <p:spPr>
          <a:xfrm>
            <a:off x="2481525" y="11405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08" name="Google Shape;308;p53"/>
          <p:cNvSpPr txBox="1"/>
          <p:nvPr>
            <p:ph idx="1" type="subTitle"/>
          </p:nvPr>
        </p:nvSpPr>
        <p:spPr>
          <a:xfrm>
            <a:off x="2210325" y="1488650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gustavo.souza@postclick.com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+55 11 94793-2353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91630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There’s what you’ll find in this presentation: 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en" sz="1400">
                <a:uFill>
                  <a:noFill/>
                </a:uFill>
                <a:hlinkClick/>
              </a:rPr>
              <a:t>Best Practices.</a:t>
            </a:r>
            <a:endParaRPr sz="14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"/>
              <a:buAutoNum type="alphaLcPeriod"/>
            </a:pPr>
            <a:r>
              <a:rPr lang="en" sz="1400" u="sng">
                <a:solidFill>
                  <a:schemeClr val="hlink"/>
                </a:solidFill>
                <a:hlinkClick action="ppaction://hlinksldjump" r:id="rId3"/>
              </a:rPr>
              <a:t>Chaining Assertions.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"/>
              <a:buAutoNum type="alphaLcPeriod"/>
            </a:pPr>
            <a:r>
              <a:rPr lang="en" sz="1400" u="sng">
                <a:solidFill>
                  <a:schemeClr val="hlink"/>
                </a:solidFill>
                <a:hlinkClick action="ppaction://hlinksldjump" r:id="rId4"/>
              </a:rPr>
              <a:t>Global baseurl setup.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"/>
              <a:buAutoNum type="alphaLcPeriod"/>
            </a:pPr>
            <a:r>
              <a:rPr lang="en" sz="1400" u="sng">
                <a:solidFill>
                  <a:schemeClr val="hlink"/>
                </a:solidFill>
                <a:hlinkClick action="ppaction://hlinksldjump" r:id="rId5"/>
              </a:rPr>
              <a:t>Page Object Model.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"/>
              <a:buAutoNum type="alphaLcPeriod"/>
            </a:pPr>
            <a:r>
              <a:rPr lang="en" sz="1400" u="sng">
                <a:solidFill>
                  <a:schemeClr val="hlink"/>
                </a:solidFill>
                <a:hlinkClick action="ppaction://hlinksldjump" r:id="rId6"/>
              </a:rPr>
              <a:t>Reusable functions.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"/>
              <a:buAutoNum type="alphaLcPeriod"/>
            </a:pPr>
            <a:r>
              <a:rPr lang="en" sz="1400" u="sng">
                <a:solidFill>
                  <a:schemeClr val="hlink"/>
                </a:solidFill>
                <a:hlinkClick action="ppaction://hlinksldjump" r:id="rId7"/>
              </a:rPr>
              <a:t>Constants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7"/>
          <p:cNvSpPr txBox="1"/>
          <p:nvPr>
            <p:ph idx="4294967295" type="subTitle"/>
          </p:nvPr>
        </p:nvSpPr>
        <p:spPr>
          <a:xfrm>
            <a:off x="4088400" y="467880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Gustavo Souza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Chaining Assertions.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74" name="Google Shape;174;p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75" name="Google Shape;175;p38"/>
          <p:cNvSpPr txBox="1"/>
          <p:nvPr>
            <p:ph idx="4294967295" type="subTitle"/>
          </p:nvPr>
        </p:nvSpPr>
        <p:spPr>
          <a:xfrm>
            <a:off x="4088400" y="467880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Gustavo Souza</a:t>
            </a:r>
            <a:endParaRPr/>
          </a:p>
        </p:txBody>
      </p:sp>
      <p:sp>
        <p:nvSpPr>
          <p:cNvPr id="176" name="Google Shape;176;p38"/>
          <p:cNvSpPr txBox="1"/>
          <p:nvPr>
            <p:ph idx="1" type="body"/>
          </p:nvPr>
        </p:nvSpPr>
        <p:spPr>
          <a:xfrm>
            <a:off x="938500" y="9125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/>
              <a:t>A</a:t>
            </a:r>
            <a:r>
              <a:rPr lang="en"/>
              <a:t>dd multiple assertions to a single command instead of multiple lines of code.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Chaining Assertions.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82" name="Google Shape;18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83" name="Google Shape;183;p39"/>
          <p:cNvSpPr txBox="1"/>
          <p:nvPr>
            <p:ph idx="4294967295" type="subTitle"/>
          </p:nvPr>
        </p:nvSpPr>
        <p:spPr>
          <a:xfrm>
            <a:off x="4088400" y="467880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Gustavo Souza</a:t>
            </a:r>
            <a:endParaRPr/>
          </a:p>
        </p:txBody>
      </p:sp>
      <p:sp>
        <p:nvSpPr>
          <p:cNvPr id="184" name="Google Shape;184;p39"/>
          <p:cNvSpPr txBox="1"/>
          <p:nvPr>
            <p:ph idx="1" type="body"/>
          </p:nvPr>
        </p:nvSpPr>
        <p:spPr>
          <a:xfrm>
            <a:off x="938500" y="9125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/>
              <a:t>N</a:t>
            </a:r>
            <a:r>
              <a:rPr lang="en"/>
              <a:t>ot recommended practice</a:t>
            </a:r>
            <a:r>
              <a:rPr lang="en"/>
              <a:t>:  One assertion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200" y="1280050"/>
            <a:ext cx="4347426" cy="262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Chaining Assertions.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91" name="Google Shape;191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92" name="Google Shape;192;p40"/>
          <p:cNvSpPr txBox="1"/>
          <p:nvPr>
            <p:ph idx="4294967295" type="subTitle"/>
          </p:nvPr>
        </p:nvSpPr>
        <p:spPr>
          <a:xfrm>
            <a:off x="4088400" y="467880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Gustavo Souza</a:t>
            </a:r>
            <a:endParaRPr/>
          </a:p>
        </p:txBody>
      </p:sp>
      <p:sp>
        <p:nvSpPr>
          <p:cNvPr id="193" name="Google Shape;193;p40"/>
          <p:cNvSpPr txBox="1"/>
          <p:nvPr>
            <p:ph idx="1" type="body"/>
          </p:nvPr>
        </p:nvSpPr>
        <p:spPr>
          <a:xfrm>
            <a:off x="938500" y="9125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/>
              <a:t>Best Practice</a:t>
            </a:r>
            <a:r>
              <a:rPr lang="en"/>
              <a:t>: Multiple assertions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200" y="1321352"/>
            <a:ext cx="3438400" cy="29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baseurl setup.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00" name="Google Shape;200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01" name="Google Shape;201;p41"/>
          <p:cNvSpPr txBox="1"/>
          <p:nvPr>
            <p:ph idx="4294967295" type="subTitle"/>
          </p:nvPr>
        </p:nvSpPr>
        <p:spPr>
          <a:xfrm>
            <a:off x="4088400" y="467880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Gustavo Souza</a:t>
            </a:r>
            <a:endParaRPr/>
          </a:p>
        </p:txBody>
      </p:sp>
      <p:sp>
        <p:nvSpPr>
          <p:cNvPr id="202" name="Google Shape;202;p41"/>
          <p:cNvSpPr txBox="1"/>
          <p:nvPr>
            <p:ph idx="1" type="body"/>
          </p:nvPr>
        </p:nvSpPr>
        <p:spPr>
          <a:xfrm>
            <a:off x="938500" y="9125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/>
              <a:t>Baseurl should be set up in </a:t>
            </a:r>
            <a:r>
              <a:rPr b="1" lang="en"/>
              <a:t>cypress.json</a:t>
            </a:r>
            <a:r>
              <a:rPr lang="en"/>
              <a:t> file instead of passing the URL to commands like </a:t>
            </a:r>
            <a:r>
              <a:rPr b="1" lang="en"/>
              <a:t>cy.visit</a:t>
            </a:r>
            <a:endParaRPr b="1"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(“http://automationpractice.com/index.php”)</a:t>
            </a:r>
            <a:r>
              <a:rPr lang="en"/>
              <a:t> and 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cy.request</a:t>
            </a:r>
            <a:endParaRPr b="1"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(“http://automationpractice.com/index.php”)</a:t>
            </a:r>
            <a:r>
              <a:rPr lang="en"/>
              <a:t>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2"/>
          <p:cNvSpPr txBox="1"/>
          <p:nvPr>
            <p:ph idx="1" type="body"/>
          </p:nvPr>
        </p:nvSpPr>
        <p:spPr>
          <a:xfrm>
            <a:off x="938500" y="9125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/>
              <a:t>Not recommended practice:  P</a:t>
            </a:r>
            <a:r>
              <a:rPr lang="en"/>
              <a:t>assing the URL to commands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Global baseurl setup.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09" name="Google Shape;209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10" name="Google Shape;210;p42"/>
          <p:cNvSpPr txBox="1"/>
          <p:nvPr>
            <p:ph idx="4294967295" type="subTitle"/>
          </p:nvPr>
        </p:nvSpPr>
        <p:spPr>
          <a:xfrm>
            <a:off x="4088400" y="467880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Gustavo Souza</a:t>
            </a:r>
            <a:endParaRPr/>
          </a:p>
        </p:txBody>
      </p:sp>
      <p:pic>
        <p:nvPicPr>
          <p:cNvPr id="211" name="Google Shape;211;p42"/>
          <p:cNvPicPr preferRelativeResize="0"/>
          <p:nvPr/>
        </p:nvPicPr>
        <p:blipFill rotWithShape="1">
          <a:blip r:embed="rId3">
            <a:alphaModFix/>
          </a:blip>
          <a:srcRect b="10586" l="5242" r="3749" t="0"/>
          <a:stretch/>
        </p:blipFill>
        <p:spPr>
          <a:xfrm>
            <a:off x="1026200" y="1642125"/>
            <a:ext cx="4804351" cy="15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3"/>
          <p:cNvSpPr txBox="1"/>
          <p:nvPr>
            <p:ph idx="1" type="body"/>
          </p:nvPr>
        </p:nvSpPr>
        <p:spPr>
          <a:xfrm>
            <a:off x="938500" y="8815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/>
              <a:t>Best practice:  Passing the URL by </a:t>
            </a:r>
            <a:r>
              <a:rPr b="1" lang="en"/>
              <a:t>cypress.json</a:t>
            </a:r>
            <a:endParaRPr b="1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3"/>
          <p:cNvSpPr txBox="1"/>
          <p:nvPr>
            <p:ph type="title"/>
          </p:nvPr>
        </p:nvSpPr>
        <p:spPr>
          <a:xfrm>
            <a:off x="938500" y="414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Global baseurl setup.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18" name="Google Shape;218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19" name="Google Shape;219;p43"/>
          <p:cNvSpPr txBox="1"/>
          <p:nvPr>
            <p:ph idx="4294967295" type="subTitle"/>
          </p:nvPr>
        </p:nvSpPr>
        <p:spPr>
          <a:xfrm>
            <a:off x="4088400" y="467880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Gustavo Souza</a:t>
            </a:r>
            <a:endParaRPr/>
          </a:p>
        </p:txBody>
      </p:sp>
      <p:pic>
        <p:nvPicPr>
          <p:cNvPr id="220" name="Google Shape;220;p43"/>
          <p:cNvPicPr preferRelativeResize="0"/>
          <p:nvPr/>
        </p:nvPicPr>
        <p:blipFill rotWithShape="1">
          <a:blip r:embed="rId3">
            <a:alphaModFix/>
          </a:blip>
          <a:srcRect b="8600" l="5654" r="13914" t="0"/>
          <a:stretch/>
        </p:blipFill>
        <p:spPr>
          <a:xfrm>
            <a:off x="1026200" y="1245125"/>
            <a:ext cx="4700099" cy="18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3"/>
          <p:cNvPicPr preferRelativeResize="0"/>
          <p:nvPr/>
        </p:nvPicPr>
        <p:blipFill rotWithShape="1">
          <a:blip r:embed="rId4">
            <a:alphaModFix/>
          </a:blip>
          <a:srcRect b="3484" l="3724" r="3390" t="0"/>
          <a:stretch/>
        </p:blipFill>
        <p:spPr>
          <a:xfrm>
            <a:off x="1026200" y="3527350"/>
            <a:ext cx="4700100" cy="82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>
            <p:ph idx="1" type="body"/>
          </p:nvPr>
        </p:nvSpPr>
        <p:spPr>
          <a:xfrm>
            <a:off x="1026200" y="3148075"/>
            <a:ext cx="4946400" cy="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b="1" lang="en"/>
              <a:t>cypress.json</a:t>
            </a:r>
            <a:endParaRPr b="1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Object Model.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28" name="Google Shape;228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29" name="Google Shape;229;p44"/>
          <p:cNvSpPr txBox="1"/>
          <p:nvPr>
            <p:ph idx="4294967295" type="subTitle"/>
          </p:nvPr>
        </p:nvSpPr>
        <p:spPr>
          <a:xfrm>
            <a:off x="4088400" y="467880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Gustavo Souza</a:t>
            </a:r>
            <a:endParaRPr/>
          </a:p>
        </p:txBody>
      </p:sp>
      <p:sp>
        <p:nvSpPr>
          <p:cNvPr id="230" name="Google Shape;230;p44"/>
          <p:cNvSpPr txBox="1"/>
          <p:nvPr>
            <p:ph idx="1" type="body"/>
          </p:nvPr>
        </p:nvSpPr>
        <p:spPr>
          <a:xfrm>
            <a:off x="938500" y="9125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/>
              <a:t>POM is a design pattern that helps to enhance test maintenance and reduce code duplication.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